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4"/>
  </p:sldMasterIdLst>
  <p:notesMasterIdLst>
    <p:notesMasterId r:id="rId18"/>
  </p:notesMasterIdLst>
  <p:handoutMasterIdLst>
    <p:handoutMasterId r:id="rId19"/>
  </p:handoutMasterIdLst>
  <p:sldIdLst>
    <p:sldId id="540" r:id="rId5"/>
    <p:sldId id="558" r:id="rId6"/>
    <p:sldId id="559" r:id="rId7"/>
    <p:sldId id="560" r:id="rId8"/>
    <p:sldId id="561" r:id="rId9"/>
    <p:sldId id="563" r:id="rId10"/>
    <p:sldId id="564" r:id="rId11"/>
    <p:sldId id="565" r:id="rId12"/>
    <p:sldId id="566" r:id="rId13"/>
    <p:sldId id="567" r:id="rId14"/>
    <p:sldId id="568" r:id="rId15"/>
    <p:sldId id="570" r:id="rId16"/>
    <p:sldId id="562" r:id="rId17"/>
  </p:sldIdLst>
  <p:sldSz cx="12192000" cy="6858000"/>
  <p:notesSz cx="6797675" cy="9928225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1200"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1200"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1200"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1200"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lke Weber-Haepp" initials="EW" lastIdx="1" clrIdx="0">
    <p:extLst>
      <p:ext uri="{19B8F6BF-5375-455C-9EA6-DF929625EA0E}">
        <p15:presenceInfo xmlns:p15="http://schemas.microsoft.com/office/powerpoint/2012/main" userId="S-1-5-21-359538278-52765162-2211038576-3807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CCFFFF"/>
    <a:srgbClr val="CCECFF"/>
    <a:srgbClr val="99CCFF"/>
    <a:srgbClr val="7E7E7E"/>
    <a:srgbClr val="0066FF"/>
    <a:srgbClr val="9933FF"/>
    <a:srgbClr val="0000FF"/>
    <a:srgbClr val="00CCFF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538" autoAdjust="0"/>
    <p:restoredTop sz="50000" autoAdjust="0"/>
  </p:normalViewPr>
  <p:slideViewPr>
    <p:cSldViewPr>
      <p:cViewPr varScale="1">
        <p:scale>
          <a:sx n="88" d="100"/>
          <a:sy n="88" d="100"/>
        </p:scale>
        <p:origin x="931" y="53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04" d="100"/>
          <a:sy n="104" d="100"/>
        </p:scale>
        <p:origin x="3216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170" name="Rectangle 2">
            <a:extLst>
              <a:ext uri="{FF2B5EF4-FFF2-40B4-BE49-F238E27FC236}">
                <a16:creationId xmlns:a16="http://schemas.microsoft.com/office/drawing/2014/main" id="{4A901206-C32E-4F40-818F-AB9197E68A7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5862" cy="495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8207" tIns="44105" rIns="88207" bIns="44105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pPr>
              <a:defRPr/>
            </a:pPr>
            <a:endParaRPr lang="de-DE" altLang="de-DE" dirty="0"/>
          </a:p>
        </p:txBody>
      </p:sp>
      <p:sp>
        <p:nvSpPr>
          <p:cNvPr id="519171" name="Rectangle 3">
            <a:extLst>
              <a:ext uri="{FF2B5EF4-FFF2-40B4-BE49-F238E27FC236}">
                <a16:creationId xmlns:a16="http://schemas.microsoft.com/office/drawing/2014/main" id="{953039B2-4C3D-BC42-961B-69BC0FD3F69C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294" y="1"/>
            <a:ext cx="2945862" cy="495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8207" tIns="44105" rIns="88207" bIns="44105" numCol="1" anchor="t" anchorCtr="0" compatLnSpc="1">
            <a:prstTxWarp prst="textNoShape">
              <a:avLst/>
            </a:prstTxWarp>
          </a:bodyPr>
          <a:lstStyle>
            <a:lvl1pPr algn="r">
              <a:defRPr/>
            </a:lvl1pPr>
          </a:lstStyle>
          <a:p>
            <a:pPr>
              <a:defRPr/>
            </a:pPr>
            <a:fld id="{55A8C48E-E5CD-2B42-A9ED-874F6C612ED4}" type="datetimeFigureOut">
              <a:rPr lang="de-DE" altLang="de-DE"/>
              <a:pPr>
                <a:defRPr/>
              </a:pPr>
              <a:t>20.02.2024</a:t>
            </a:fld>
            <a:endParaRPr lang="de-DE" altLang="de-DE" dirty="0"/>
          </a:p>
        </p:txBody>
      </p:sp>
      <p:sp>
        <p:nvSpPr>
          <p:cNvPr id="519172" name="Rectangle 4">
            <a:extLst>
              <a:ext uri="{FF2B5EF4-FFF2-40B4-BE49-F238E27FC236}">
                <a16:creationId xmlns:a16="http://schemas.microsoft.com/office/drawing/2014/main" id="{2077CCA0-FEDA-3149-9C3B-54B4CA5E8643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0813"/>
            <a:ext cx="2945862" cy="495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8207" tIns="44105" rIns="88207" bIns="44105" numCol="1" anchor="b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pPr>
              <a:defRPr/>
            </a:pPr>
            <a:endParaRPr lang="de-DE" altLang="de-DE" dirty="0"/>
          </a:p>
        </p:txBody>
      </p:sp>
      <p:sp>
        <p:nvSpPr>
          <p:cNvPr id="519173" name="Rectangle 5">
            <a:extLst>
              <a:ext uri="{FF2B5EF4-FFF2-40B4-BE49-F238E27FC236}">
                <a16:creationId xmlns:a16="http://schemas.microsoft.com/office/drawing/2014/main" id="{CF607E53-D77C-4E4A-9A42-61015E6B7549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294" y="9430813"/>
            <a:ext cx="2945862" cy="495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8207" tIns="44105" rIns="88207" bIns="44105" numCol="1" anchor="b" anchorCtr="0" compatLnSpc="1">
            <a:prstTxWarp prst="textNoShape">
              <a:avLst/>
            </a:prstTxWarp>
          </a:bodyPr>
          <a:lstStyle>
            <a:lvl1pPr algn="r">
              <a:defRPr/>
            </a:lvl1pPr>
          </a:lstStyle>
          <a:p>
            <a:pPr>
              <a:defRPr/>
            </a:pPr>
            <a:fld id="{8DC53CBB-B689-BC4C-97EE-437A23AEF539}" type="slidenum">
              <a:rPr lang="de-DE" altLang="de-DE"/>
              <a:pPr>
                <a:defRPr/>
              </a:pPr>
              <a:t>‹Nr.›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21.png>
</file>

<file path=ppt/media/image2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837C0786-5B6C-5F4D-BA05-BDD6F9B5307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5862" cy="497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</a:bodyPr>
          <a:lstStyle>
            <a:lvl1pPr algn="l" defTabSz="914378" eaLnBrk="1" hangingPunct="1">
              <a:defRPr b="0"/>
            </a:lvl1pPr>
          </a:lstStyle>
          <a:p>
            <a:pPr>
              <a:defRPr/>
            </a:pPr>
            <a:endParaRPr lang="de-DE" altLang="de-DE" dirty="0"/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140DBF25-25BA-5A49-A897-6153187185E3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50294" y="1"/>
            <a:ext cx="2945862" cy="497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</a:bodyPr>
          <a:lstStyle>
            <a:lvl1pPr algn="r" defTabSz="914378" eaLnBrk="1" hangingPunct="1">
              <a:defRPr b="0"/>
            </a:lvl1pPr>
          </a:lstStyle>
          <a:p>
            <a:pPr>
              <a:defRPr/>
            </a:pPr>
            <a:endParaRPr lang="de-DE" altLang="de-DE" dirty="0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F62FDBB3-04DE-6844-A6B0-65272F0E081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075" y="744538"/>
            <a:ext cx="6615113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9221" name="Rectangle 5">
            <a:extLst>
              <a:ext uri="{FF2B5EF4-FFF2-40B4-BE49-F238E27FC236}">
                <a16:creationId xmlns:a16="http://schemas.microsoft.com/office/drawing/2014/main" id="{F2DE6488-B1D4-844B-864E-1CDE3F25E83D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64" y="4715407"/>
            <a:ext cx="5438748" cy="4467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noProof="0"/>
              <a:t>Textmasterformate durch Klicken bearbeiten</a:t>
            </a:r>
          </a:p>
          <a:p>
            <a:pPr lvl="1"/>
            <a:r>
              <a:rPr lang="de-DE" altLang="de-DE" noProof="0"/>
              <a:t>Zweite Ebene</a:t>
            </a:r>
          </a:p>
          <a:p>
            <a:pPr lvl="2"/>
            <a:r>
              <a:rPr lang="de-DE" altLang="de-DE" noProof="0"/>
              <a:t>Dritte Ebene</a:t>
            </a:r>
          </a:p>
          <a:p>
            <a:pPr lvl="3"/>
            <a:r>
              <a:rPr lang="de-DE" altLang="de-DE" noProof="0"/>
              <a:t>Vierte Ebene</a:t>
            </a:r>
          </a:p>
          <a:p>
            <a:pPr lvl="4"/>
            <a:r>
              <a:rPr lang="de-DE" altLang="de-DE" noProof="0"/>
              <a:t>Fünfte Ebene</a:t>
            </a:r>
          </a:p>
        </p:txBody>
      </p:sp>
      <p:sp>
        <p:nvSpPr>
          <p:cNvPr id="9222" name="Rectangle 6">
            <a:extLst>
              <a:ext uri="{FF2B5EF4-FFF2-40B4-BE49-F238E27FC236}">
                <a16:creationId xmlns:a16="http://schemas.microsoft.com/office/drawing/2014/main" id="{26D9DB14-BFE6-6242-9B98-1742C2514E23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9273"/>
            <a:ext cx="2945862" cy="497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10" tIns="45705" rIns="91410" bIns="45705" numCol="1" anchor="b" anchorCtr="0" compatLnSpc="1">
            <a:prstTxWarp prst="textNoShape">
              <a:avLst/>
            </a:prstTxWarp>
          </a:bodyPr>
          <a:lstStyle>
            <a:lvl1pPr algn="l" defTabSz="914378" eaLnBrk="1" hangingPunct="1">
              <a:defRPr b="0"/>
            </a:lvl1pPr>
          </a:lstStyle>
          <a:p>
            <a:pPr>
              <a:defRPr/>
            </a:pPr>
            <a:endParaRPr lang="de-DE" altLang="de-DE" dirty="0"/>
          </a:p>
        </p:txBody>
      </p:sp>
      <p:sp>
        <p:nvSpPr>
          <p:cNvPr id="9223" name="Rectangle 7">
            <a:extLst>
              <a:ext uri="{FF2B5EF4-FFF2-40B4-BE49-F238E27FC236}">
                <a16:creationId xmlns:a16="http://schemas.microsoft.com/office/drawing/2014/main" id="{3055B191-2AEA-C348-9A70-E066B6296F7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0294" y="9429273"/>
            <a:ext cx="2945862" cy="497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10" tIns="45705" rIns="91410" bIns="45705" numCol="1" anchor="b" anchorCtr="0" compatLnSpc="1">
            <a:prstTxWarp prst="textNoShape">
              <a:avLst/>
            </a:prstTxWarp>
          </a:bodyPr>
          <a:lstStyle>
            <a:lvl1pPr algn="r" defTabSz="914378" eaLnBrk="1" hangingPunct="1">
              <a:defRPr b="0"/>
            </a:lvl1pPr>
          </a:lstStyle>
          <a:p>
            <a:pPr>
              <a:defRPr/>
            </a:pPr>
            <a:fld id="{0131537C-A81D-1849-960C-71F2827282F1}" type="slidenum">
              <a:rPr lang="de-DE" altLang="de-DE"/>
              <a:pPr>
                <a:defRPr/>
              </a:pPr>
              <a:t>‹Nr.›</a:t>
            </a:fld>
            <a:endParaRPr lang="de-DE" alt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39962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065D01B4-F5F0-334B-A714-FC7109877EE7}"/>
              </a:ext>
            </a:extLst>
          </p:cNvPr>
          <p:cNvSpPr/>
          <p:nvPr userDrawn="1"/>
        </p:nvSpPr>
        <p:spPr>
          <a:xfrm>
            <a:off x="495300" y="1276351"/>
            <a:ext cx="11104564" cy="1800225"/>
          </a:xfrm>
          <a:prstGeom prst="roundRect">
            <a:avLst/>
          </a:prstGeom>
          <a:gradFill>
            <a:gsLst>
              <a:gs pos="0">
                <a:schemeClr val="accent6">
                  <a:lumMod val="20000"/>
                  <a:lumOff val="80000"/>
                </a:schemeClr>
              </a:gs>
              <a:gs pos="100000">
                <a:schemeClr val="accent3">
                  <a:lumMod val="20000"/>
                  <a:lumOff val="8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959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de-DE" sz="2400" b="0" dirty="0"/>
          </a:p>
        </p:txBody>
      </p:sp>
      <p:pic>
        <p:nvPicPr>
          <p:cNvPr id="5" name="Bild 4">
            <a:extLst>
              <a:ext uri="{FF2B5EF4-FFF2-40B4-BE49-F238E27FC236}">
                <a16:creationId xmlns:a16="http://schemas.microsoft.com/office/drawing/2014/main" id="{C49B1CBE-D1BC-E241-B1BE-D8E64E1B7C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42" b="7991"/>
          <a:stretch>
            <a:fillRect/>
          </a:stretch>
        </p:blipFill>
        <p:spPr bwMode="auto">
          <a:xfrm>
            <a:off x="1" y="0"/>
            <a:ext cx="1221263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E7E27A9F-0BDB-E34C-8CD1-1C3FB77F24A7}"/>
              </a:ext>
            </a:extLst>
          </p:cNvPr>
          <p:cNvSpPr/>
          <p:nvPr userDrawn="1"/>
        </p:nvSpPr>
        <p:spPr>
          <a:xfrm>
            <a:off x="495301" y="1268413"/>
            <a:ext cx="11136313" cy="1800225"/>
          </a:xfrm>
          <a:prstGeom prst="roundRect">
            <a:avLst/>
          </a:prstGeom>
          <a:gradFill>
            <a:gsLst>
              <a:gs pos="0">
                <a:schemeClr val="accent6">
                  <a:lumMod val="20000"/>
                  <a:lumOff val="80000"/>
                </a:schemeClr>
              </a:gs>
              <a:gs pos="100000">
                <a:schemeClr val="accent3">
                  <a:lumMod val="20000"/>
                  <a:lumOff val="8000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959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de-DE" sz="2400" b="0" dirty="0"/>
          </a:p>
        </p:txBody>
      </p:sp>
      <p:sp>
        <p:nvSpPr>
          <p:cNvPr id="7" name="Text Box 7">
            <a:extLst>
              <a:ext uri="{FF2B5EF4-FFF2-40B4-BE49-F238E27FC236}">
                <a16:creationId xmlns:a16="http://schemas.microsoft.com/office/drawing/2014/main" id="{011631B0-00E4-C74F-B204-924A539A75F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0328275" y="2697163"/>
            <a:ext cx="105568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1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defRPr/>
            </a:pPr>
            <a:r>
              <a:rPr lang="de-DE" altLang="de-DE" sz="1200" b="0" dirty="0">
                <a:latin typeface="Century Gothic" panose="020B0502020202020204" pitchFamily="34" charset="0"/>
              </a:rPr>
              <a:t>REV00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9403" y="1368239"/>
            <a:ext cx="10657184" cy="1196667"/>
          </a:xfrm>
          <a:prstGeom prst="rect">
            <a:avLst/>
          </a:prstGeom>
        </p:spPr>
        <p:txBody>
          <a:bodyPr anchor="b"/>
          <a:lstStyle>
            <a:lvl1pPr algn="l">
              <a:defRPr sz="4000" b="1">
                <a:solidFill>
                  <a:srgbClr val="7E7E7E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719404" y="2572049"/>
            <a:ext cx="9047472" cy="49659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latin typeface="Century Gothic" panose="020B0502020202020204" pitchFamily="34" charset="0"/>
              </a:defRPr>
            </a:lvl1pPr>
            <a:lvl2pPr marL="457206" indent="0" algn="ctr">
              <a:buNone/>
              <a:defRPr sz="2000"/>
            </a:lvl2pPr>
            <a:lvl3pPr marL="914411" indent="0" algn="ctr">
              <a:buNone/>
              <a:defRPr sz="1800"/>
            </a:lvl3pPr>
            <a:lvl4pPr marL="1371617" indent="0" algn="ctr">
              <a:buNone/>
              <a:defRPr sz="1600"/>
            </a:lvl4pPr>
            <a:lvl5pPr marL="1828823" indent="0" algn="ctr">
              <a:buNone/>
              <a:defRPr sz="1600"/>
            </a:lvl5pPr>
            <a:lvl6pPr marL="2286029" indent="0" algn="ctr">
              <a:buNone/>
              <a:defRPr sz="1600"/>
            </a:lvl6pPr>
            <a:lvl7pPr marL="2743234" indent="0" algn="ctr">
              <a:buNone/>
              <a:defRPr sz="1600"/>
            </a:lvl7pPr>
            <a:lvl8pPr marL="3200440" indent="0" algn="ctr">
              <a:buNone/>
              <a:defRPr sz="1600"/>
            </a:lvl8pPr>
            <a:lvl9pPr marL="3657646" indent="0" algn="ctr">
              <a:buNone/>
              <a:defRPr sz="1600"/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555358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9" y="457200"/>
            <a:ext cx="3932766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718" y="987427"/>
            <a:ext cx="6172201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6" indent="0">
              <a:buNone/>
              <a:defRPr sz="2800"/>
            </a:lvl2pPr>
            <a:lvl3pPr marL="914411" indent="0">
              <a:buNone/>
              <a:defRPr sz="2400"/>
            </a:lvl3pPr>
            <a:lvl4pPr marL="1371617" indent="0">
              <a:buNone/>
              <a:defRPr sz="2000"/>
            </a:lvl4pPr>
            <a:lvl5pPr marL="1828823" indent="0">
              <a:buNone/>
              <a:defRPr sz="2000"/>
            </a:lvl5pPr>
            <a:lvl6pPr marL="2286029" indent="0">
              <a:buNone/>
              <a:defRPr sz="2000"/>
            </a:lvl6pPr>
            <a:lvl7pPr marL="2743234" indent="0">
              <a:buNone/>
              <a:defRPr sz="2000"/>
            </a:lvl7pPr>
            <a:lvl8pPr marL="3200440" indent="0">
              <a:buNone/>
              <a:defRPr sz="2000"/>
            </a:lvl8pPr>
            <a:lvl9pPr marL="3657646" indent="0">
              <a:buNone/>
              <a:defRPr sz="2000"/>
            </a:lvl9pPr>
          </a:lstStyle>
          <a:p>
            <a:pPr lvl="0"/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40319" y="2057400"/>
            <a:ext cx="3932766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D38A75-1D61-EF46-A7E3-E02CD264B37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4009673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6835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CD645F5-322C-AE44-A645-0DAE5810DDBA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2221548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xfrm>
            <a:off x="5979517" y="6540501"/>
            <a:ext cx="226619" cy="23495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782952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1" y="228601"/>
            <a:ext cx="9312604" cy="464095"/>
          </a:xfrm>
          <a:prstGeom prst="rect">
            <a:avLst/>
          </a:prstGeom>
        </p:spPr>
        <p:txBody>
          <a:bodyPr/>
          <a:lstStyle>
            <a:lvl1pPr algn="l">
              <a:defRPr sz="2800" b="1">
                <a:solidFill>
                  <a:srgbClr val="7E7E7E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799" y="1124745"/>
            <a:ext cx="11425767" cy="5052219"/>
          </a:xfrm>
          <a:prstGeom prst="rect">
            <a:avLst/>
          </a:prstGeom>
        </p:spPr>
        <p:txBody>
          <a:bodyPr/>
          <a:lstStyle>
            <a:lvl1pPr>
              <a:defRPr>
                <a:latin typeface="Century Gothic" panose="020B0502020202020204" pitchFamily="34" charset="0"/>
              </a:defRPr>
            </a:lvl1pPr>
            <a:lvl2pPr>
              <a:defRPr>
                <a:latin typeface="Century Gothic" panose="020B0502020202020204" pitchFamily="34" charset="0"/>
              </a:defRPr>
            </a:lvl2pPr>
            <a:lvl3pPr>
              <a:defRPr>
                <a:latin typeface="Century Gothic" panose="020B0502020202020204" pitchFamily="34" charset="0"/>
              </a:defRPr>
            </a:lvl3pPr>
            <a:lvl4pPr>
              <a:defRPr>
                <a:latin typeface="Century Gothic" panose="020B0502020202020204" pitchFamily="34" charset="0"/>
              </a:defRPr>
            </a:lvl4pPr>
            <a:lvl5pPr>
              <a:defRPr>
                <a:latin typeface="Century Gothic" panose="020B0502020202020204" pitchFamily="34" charset="0"/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490334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96C4D4F0-5771-0D41-AE5C-CD6A0300E820}"/>
              </a:ext>
            </a:extLst>
          </p:cNvPr>
          <p:cNvSpPr txBox="1">
            <a:spLocks/>
          </p:cNvSpPr>
          <p:nvPr userDrawn="1"/>
        </p:nvSpPr>
        <p:spPr>
          <a:xfrm>
            <a:off x="431802" y="260350"/>
            <a:ext cx="9312276" cy="465138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chemeClr val="tx2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de-DE" sz="2800" dirty="0">
                <a:solidFill>
                  <a:srgbClr val="7E7E7E"/>
                </a:solidFill>
              </a:rPr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31800" y="1052738"/>
            <a:ext cx="5562601" cy="5124227"/>
          </a:xfrm>
          <a:prstGeom prst="rect">
            <a:avLst/>
          </a:prstGeom>
        </p:spPr>
        <p:txBody>
          <a:bodyPr/>
          <a:lstStyle>
            <a:lvl1pPr>
              <a:defRPr>
                <a:latin typeface="Century Gothic" panose="020B0502020202020204" pitchFamily="34" charset="0"/>
              </a:defRPr>
            </a:lvl1pPr>
            <a:lvl2pPr>
              <a:defRPr>
                <a:latin typeface="Century Gothic" panose="020B0502020202020204" pitchFamily="34" charset="0"/>
              </a:defRPr>
            </a:lvl2pPr>
            <a:lvl3pPr>
              <a:defRPr>
                <a:latin typeface="Century Gothic" panose="020B0502020202020204" pitchFamily="34" charset="0"/>
              </a:defRPr>
            </a:lvl3pPr>
            <a:lvl4pPr>
              <a:defRPr>
                <a:latin typeface="Century Gothic" panose="020B0502020202020204" pitchFamily="34" charset="0"/>
              </a:defRPr>
            </a:lvl4pPr>
            <a:lvl5pPr>
              <a:defRPr>
                <a:latin typeface="Century Gothic" panose="020B0502020202020204" pitchFamily="34" charset="0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97601" y="1052738"/>
            <a:ext cx="5659966" cy="5124227"/>
          </a:xfrm>
          <a:prstGeom prst="rect">
            <a:avLst/>
          </a:prstGeom>
        </p:spPr>
        <p:txBody>
          <a:bodyPr/>
          <a:lstStyle>
            <a:lvl1pPr>
              <a:defRPr>
                <a:latin typeface="Century Gothic" panose="020B0502020202020204" pitchFamily="34" charset="0"/>
              </a:defRPr>
            </a:lvl1pPr>
            <a:lvl2pPr>
              <a:defRPr>
                <a:latin typeface="Century Gothic" panose="020B0502020202020204" pitchFamily="34" charset="0"/>
              </a:defRPr>
            </a:lvl2pPr>
            <a:lvl3pPr>
              <a:defRPr>
                <a:latin typeface="Century Gothic" panose="020B0502020202020204" pitchFamily="34" charset="0"/>
              </a:defRPr>
            </a:lvl3pPr>
            <a:lvl4pPr>
              <a:defRPr>
                <a:latin typeface="Century Gothic" panose="020B0502020202020204" pitchFamily="34" charset="0"/>
              </a:defRPr>
            </a:lvl4pPr>
            <a:lvl5pPr>
              <a:defRPr>
                <a:latin typeface="Century Gothic" panose="020B0502020202020204" pitchFamily="34" charset="0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831148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245CB7-082D-2B49-827E-9602CEEE25F3}"/>
              </a:ext>
            </a:extLst>
          </p:cNvPr>
          <p:cNvSpPr txBox="1">
            <a:spLocks/>
          </p:cNvSpPr>
          <p:nvPr userDrawn="1"/>
        </p:nvSpPr>
        <p:spPr>
          <a:xfrm>
            <a:off x="431802" y="228600"/>
            <a:ext cx="9312276" cy="46355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chemeClr val="tx2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de-DE" sz="2800" dirty="0">
                <a:solidFill>
                  <a:srgbClr val="7E7E7E"/>
                </a:solidFill>
              </a:rPr>
              <a:t>Titelmasterformat durch Klicken bearbeiten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80BE9E3E-50CA-1D4D-A746-C2DCA12A7F9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875373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0A87D6E2-8CD4-4145-98BA-931EBC5CC33C}"/>
              </a:ext>
            </a:extLst>
          </p:cNvPr>
          <p:cNvSpPr txBox="1">
            <a:spLocks/>
          </p:cNvSpPr>
          <p:nvPr userDrawn="1"/>
        </p:nvSpPr>
        <p:spPr>
          <a:xfrm>
            <a:off x="431802" y="228600"/>
            <a:ext cx="9312276" cy="46355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chemeClr val="tx2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de-DE" sz="2800" dirty="0">
                <a:solidFill>
                  <a:srgbClr val="7E7E7E"/>
                </a:solidFill>
              </a:rPr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55841" y="987427"/>
            <a:ext cx="7201726" cy="4873625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Century Gothic" panose="020B0502020202020204" pitchFamily="34" charset="0"/>
              </a:defRPr>
            </a:lvl1pPr>
            <a:lvl2pPr>
              <a:defRPr sz="2800">
                <a:latin typeface="Century Gothic" panose="020B0502020202020204" pitchFamily="34" charset="0"/>
              </a:defRPr>
            </a:lvl2pPr>
            <a:lvl3pPr>
              <a:defRPr sz="2400">
                <a:latin typeface="Century Gothic" panose="020B0502020202020204" pitchFamily="34" charset="0"/>
              </a:defRPr>
            </a:lvl3pPr>
            <a:lvl4pPr>
              <a:defRPr sz="2000">
                <a:latin typeface="Century Gothic" panose="020B0502020202020204" pitchFamily="34" charset="0"/>
              </a:defRPr>
            </a:lvl4pPr>
            <a:lvl5pPr>
              <a:defRPr sz="2000">
                <a:latin typeface="Century Gothic" panose="020B0502020202020204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31804" y="987427"/>
            <a:ext cx="3932766" cy="48815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Century Gothic" panose="020B0502020202020204" pitchFamily="34" charset="0"/>
              </a:defRPr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A150CFC0-D8E6-8E4B-9C90-F0CB1EF0517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2370893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2829933E-F116-C54C-85D6-2C03ED746A04}"/>
              </a:ext>
            </a:extLst>
          </p:cNvPr>
          <p:cNvSpPr txBox="1">
            <a:spLocks/>
          </p:cNvSpPr>
          <p:nvPr userDrawn="1"/>
        </p:nvSpPr>
        <p:spPr>
          <a:xfrm>
            <a:off x="431802" y="228600"/>
            <a:ext cx="9312276" cy="46355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chemeClr val="tx2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de-DE" sz="2800" dirty="0">
                <a:solidFill>
                  <a:srgbClr val="7E7E7E"/>
                </a:solidFill>
              </a:rPr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31799" y="1124745"/>
            <a:ext cx="11425767" cy="5052219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Century Gothic" panose="020B0502020202020204" pitchFamily="34" charset="0"/>
              </a:defRPr>
            </a:lvl1pPr>
            <a:lvl2pPr>
              <a:defRPr>
                <a:latin typeface="Century Gothic" panose="020B0502020202020204" pitchFamily="34" charset="0"/>
              </a:defRPr>
            </a:lvl2pPr>
            <a:lvl3pPr>
              <a:defRPr>
                <a:latin typeface="Century Gothic" panose="020B0502020202020204" pitchFamily="34" charset="0"/>
              </a:defRPr>
            </a:lvl3pPr>
            <a:lvl4pPr>
              <a:defRPr>
                <a:latin typeface="Century Gothic" panose="020B0502020202020204" pitchFamily="34" charset="0"/>
              </a:defRPr>
            </a:lvl4pPr>
            <a:lvl5pPr>
              <a:defRPr>
                <a:latin typeface="Century Gothic" panose="020B0502020202020204" pitchFamily="34" charset="0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4B51C82-281C-6F46-AD1F-F71925C4026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2192497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2" y="1709739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2" y="4589465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6" indent="0">
              <a:buNone/>
              <a:defRPr sz="2000"/>
            </a:lvl2pPr>
            <a:lvl3pPr marL="914411" indent="0">
              <a:buNone/>
              <a:defRPr sz="1800"/>
            </a:lvl3pPr>
            <a:lvl4pPr marL="1371617" indent="0">
              <a:buNone/>
              <a:defRPr sz="1600"/>
            </a:lvl4pPr>
            <a:lvl5pPr marL="1828823" indent="0">
              <a:buNone/>
              <a:defRPr sz="1600"/>
            </a:lvl5pPr>
            <a:lvl6pPr marL="2286029" indent="0">
              <a:buNone/>
              <a:defRPr sz="1600"/>
            </a:lvl6pPr>
            <a:lvl7pPr marL="2743234" indent="0">
              <a:buNone/>
              <a:defRPr sz="1600"/>
            </a:lvl7pPr>
            <a:lvl8pPr marL="3200440" indent="0">
              <a:buNone/>
              <a:defRPr sz="1600"/>
            </a:lvl8pPr>
            <a:lvl9pPr marL="3657646" indent="0">
              <a:buNone/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77BC656-306A-AF4D-BB53-0BC6A0E8074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959003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0317" y="365127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40319" y="1681163"/>
            <a:ext cx="5158316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40319" y="2505076"/>
            <a:ext cx="5158316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71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71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FD864398-EAEA-054C-BEF3-01561CAD3099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147488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D96F08DE-B1C0-E048-BC00-3C46D7227C2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050175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8" descr="FUSS">
            <a:extLst>
              <a:ext uri="{FF2B5EF4-FFF2-40B4-BE49-F238E27FC236}">
                <a16:creationId xmlns:a16="http://schemas.microsoft.com/office/drawing/2014/main" id="{62C5510A-11E9-2749-A141-203A756428F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964" y="6381750"/>
            <a:ext cx="11522075" cy="255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14" descr="FUSS">
            <a:extLst>
              <a:ext uri="{FF2B5EF4-FFF2-40B4-BE49-F238E27FC236}">
                <a16:creationId xmlns:a16="http://schemas.microsoft.com/office/drawing/2014/main" id="{22E6D4DB-345E-9E4F-94F9-6F95CC7B1B8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964" y="260350"/>
            <a:ext cx="10008796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0" name="Rectangle 4">
            <a:extLst>
              <a:ext uri="{FF2B5EF4-FFF2-40B4-BE49-F238E27FC236}">
                <a16:creationId xmlns:a16="http://schemas.microsoft.com/office/drawing/2014/main" id="{DE09CD64-E8BB-5644-83DC-CDDAC9A43F7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31801" y="6669088"/>
            <a:ext cx="11425237" cy="188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500" b="0"/>
            </a:lvl1pPr>
          </a:lstStyle>
          <a:p>
            <a:pPr>
              <a:defRPr/>
            </a:pPr>
            <a:endParaRPr lang="de-DE" altLang="de-DE" dirty="0"/>
          </a:p>
        </p:txBody>
      </p:sp>
      <p:sp>
        <p:nvSpPr>
          <p:cNvPr id="26" name="Rectangle 7">
            <a:extLst>
              <a:ext uri="{FF2B5EF4-FFF2-40B4-BE49-F238E27FC236}">
                <a16:creationId xmlns:a16="http://schemas.microsoft.com/office/drawing/2014/main" id="{19B802E4-415A-B94B-B4E7-96086037085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0514014" y="6713538"/>
            <a:ext cx="1265237" cy="769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>
            <a:lvl1pPr algn="ctr" defTabSz="866775">
              <a:defRPr sz="12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ctr" defTabSz="866775">
              <a:defRPr sz="12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 defTabSz="866775">
              <a:defRPr sz="12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 defTabSz="866775">
              <a:defRPr sz="12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 defTabSz="866775">
              <a:defRPr sz="12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66775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66775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66775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66775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altLang="de-DE" sz="500" b="0" dirty="0">
                <a:cs typeface="Arial" panose="020B0604020202020204" pitchFamily="34" charset="0"/>
              </a:rPr>
              <a:t>Page </a:t>
            </a:r>
            <a:fld id="{4723F9B4-60AA-E24A-A19E-2C6945A48597}" type="slidenum">
              <a:rPr lang="en-US" altLang="de-DE" sz="500" b="0" smtClean="0">
                <a:cs typeface="Arial" panose="020B0604020202020204" pitchFamily="34" charset="0"/>
              </a:rPr>
              <a:pPr algn="r" eaLnBrk="1" hangingPunct="1">
                <a:defRPr/>
              </a:pPr>
              <a:t>‹Nr.›</a:t>
            </a:fld>
            <a:endParaRPr lang="en-US" altLang="de-DE" sz="500" b="0" dirty="0">
              <a:cs typeface="Arial" panose="020B0604020202020204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72BA0EA-CDFB-46D7-80BB-C6E295C09CE5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488" y="402002"/>
            <a:ext cx="1584603" cy="14849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87" r:id="rId2"/>
    <p:sldLayoutId id="2147483794" r:id="rId3"/>
    <p:sldLayoutId id="2147483795" r:id="rId4"/>
    <p:sldLayoutId id="2147483796" r:id="rId5"/>
    <p:sldLayoutId id="2147483797" r:id="rId6"/>
    <p:sldLayoutId id="2147483788" r:id="rId7"/>
    <p:sldLayoutId id="2147483789" r:id="rId8"/>
    <p:sldLayoutId id="2147483790" r:id="rId9"/>
    <p:sldLayoutId id="2147483791" r:id="rId10"/>
    <p:sldLayoutId id="2147483792" r:id="rId11"/>
    <p:sldLayoutId id="2147483798" r:id="rId1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5pPr>
      <a:lvl6pPr marL="457206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6pPr>
      <a:lvl7pPr marL="914411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7pPr>
      <a:lvl8pPr marL="1371617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8pPr>
      <a:lvl9pPr marL="1828823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42905" indent="-342905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60" indent="-285753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14" indent="-228603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20" indent="-228603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26" indent="-228603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32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37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43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48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7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3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29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4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4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annikm00/Gaming-Table" TargetMode="External"/><Relationship Id="rId2" Type="http://schemas.openxmlformats.org/officeDocument/2006/relationships/hyperlink" Target="https://github.com/adafruit/Adafruit_NeoPixel" TargetMode="Externa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9"/>
          <p:cNvSpPr/>
          <p:nvPr/>
        </p:nvSpPr>
        <p:spPr>
          <a:xfrm>
            <a:off x="22578" y="632303"/>
            <a:ext cx="12169422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4000" cap="all" spc="760">
                <a:solidFill>
                  <a:srgbClr val="333333"/>
                </a:solidFill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pPr algn="ctr"/>
            <a:r>
              <a:rPr lang="de-DE" dirty="0"/>
              <a:t>Gaming Table Bedienungsanleitung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191344" y="5949281"/>
            <a:ext cx="11593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cs typeface="Arial" panose="020B0604020202020204" pitchFamily="34" charset="0"/>
              </a:rPr>
              <a:t> 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								</a:t>
            </a:r>
          </a:p>
        </p:txBody>
      </p:sp>
      <p:pic>
        <p:nvPicPr>
          <p:cNvPr id="4" name="Grafik 3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600" y="1979454"/>
            <a:ext cx="7211578" cy="4130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581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32" y="764704"/>
            <a:ext cx="10153128" cy="5616624"/>
          </a:xfrm>
          <a:prstGeom prst="rect">
            <a:avLst/>
          </a:prstGeom>
        </p:spPr>
      </p:pic>
      <p:sp>
        <p:nvSpPr>
          <p:cNvPr id="4" name="Foliennummernplatzhalt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6492093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7165" y="1268760"/>
            <a:ext cx="5760720" cy="4320540"/>
          </a:xfrm>
          <a:prstGeom prst="rect">
            <a:avLst/>
          </a:prstGeom>
        </p:spPr>
      </p:pic>
      <p:pic>
        <p:nvPicPr>
          <p:cNvPr id="3" name="Grafik 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45" y="1268760"/>
            <a:ext cx="5760720" cy="4320540"/>
          </a:xfrm>
          <a:prstGeom prst="rect">
            <a:avLst/>
          </a:prstGeom>
        </p:spPr>
      </p:pic>
      <p:sp>
        <p:nvSpPr>
          <p:cNvPr id="4" name="Foliennummernplatzhalt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0356532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de-DE" smtClean="0"/>
              <a:t>12</a:t>
            </a:fld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912" y="761230"/>
            <a:ext cx="5401429" cy="5287113"/>
          </a:xfrm>
          <a:prstGeom prst="rect">
            <a:avLst/>
          </a:prstGeom>
        </p:spPr>
      </p:pic>
      <p:pic>
        <p:nvPicPr>
          <p:cNvPr id="4" name="Grafik 3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92" y="761230"/>
            <a:ext cx="4508147" cy="533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17022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30965" y="764704"/>
            <a:ext cx="12192000" cy="51090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de-DE" sz="28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Mitwirkende</a:t>
            </a:r>
          </a:p>
          <a:p>
            <a:pPr>
              <a:spcAft>
                <a:spcPts val="0"/>
              </a:spcAft>
            </a:pPr>
            <a:r>
              <a:rPr lang="de-DE" sz="18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de-DE" sz="1050" b="0" kern="1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Idee: </a:t>
            </a:r>
            <a:r>
              <a:rPr lang="de-DE" sz="200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Viktor Bauer</a:t>
            </a: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Joystick-Bau, Grafikdesign, Leitungsverlegung und LED-Matrix Aufbau: </a:t>
            </a:r>
            <a:r>
              <a:rPr lang="de-DE" sz="200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Felix Schmitt</a:t>
            </a: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Joystick-Gehäuse fräsen: </a:t>
            </a:r>
            <a:r>
              <a:rPr lang="de-DE" sz="200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Thorsten </a:t>
            </a:r>
            <a:r>
              <a:rPr lang="de-DE" sz="2000" kern="1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Lengert</a:t>
            </a:r>
            <a:endParaRPr lang="de-DE" sz="2000" kern="1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Gestell Zusammenbau: </a:t>
            </a:r>
            <a:r>
              <a:rPr lang="de-DE" sz="200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Jannik Schellen</a:t>
            </a: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Programmierung </a:t>
            </a:r>
            <a:r>
              <a:rPr lang="de-DE" sz="2000" b="0" kern="100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Betriebssystem, </a:t>
            </a: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Rennspiel, Tic </a:t>
            </a:r>
            <a:r>
              <a:rPr lang="de-DE" sz="2000" b="0" kern="1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Tac</a:t>
            </a: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2000" b="0" kern="1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Toe</a:t>
            </a: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und Leitungsverlegung: </a:t>
            </a:r>
            <a:r>
              <a:rPr lang="de-DE" sz="200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Moritz </a:t>
            </a:r>
            <a:r>
              <a:rPr lang="de-DE" sz="2000" kern="1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Kelz</a:t>
            </a:r>
            <a:endParaRPr lang="de-DE" sz="2000" kern="1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Grafikdesign, Dokumentation, Programmierung Münzsammelspiel und Leitungsverlegung: </a:t>
            </a:r>
            <a:r>
              <a:rPr lang="de-DE" sz="200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Jannik Meiers</a:t>
            </a: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Verwendete Software:</a:t>
            </a:r>
          </a:p>
          <a:p>
            <a:pPr>
              <a:spcAft>
                <a:spcPts val="0"/>
              </a:spcAft>
            </a:pPr>
            <a:r>
              <a:rPr lang="de-DE" sz="2000" b="0" kern="1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Arduino</a:t>
            </a: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IDE, Autodesk </a:t>
            </a:r>
            <a:r>
              <a:rPr lang="de-DE" sz="2000" b="0" kern="1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Thinkercad</a:t>
            </a: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Microsoft Excel und Open Ai Chat GPT</a:t>
            </a:r>
            <a:endParaRPr lang="de-DE" sz="2000" b="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5189664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3048000" y="754391"/>
            <a:ext cx="6096000" cy="28995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dirty="0"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de-DE" dirty="0"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076" name="Grafik 2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392" y="2420888"/>
            <a:ext cx="3965575" cy="2974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feld 36"/>
          <p:cNvSpPr txBox="1">
            <a:spLocks noChangeArrowheads="1"/>
          </p:cNvSpPr>
          <p:nvPr/>
        </p:nvSpPr>
        <p:spPr bwMode="auto">
          <a:xfrm>
            <a:off x="2202389" y="2212130"/>
            <a:ext cx="857250" cy="417513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Taster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23" name="Gerade Verbindung mit Pfeil 22"/>
          <p:cNvCxnSpPr/>
          <p:nvPr/>
        </p:nvCxnSpPr>
        <p:spPr>
          <a:xfrm>
            <a:off x="2202389" y="4238639"/>
            <a:ext cx="759460" cy="4508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Gerade Verbindung mit Pfeil 23"/>
          <p:cNvCxnSpPr/>
          <p:nvPr/>
        </p:nvCxnSpPr>
        <p:spPr>
          <a:xfrm flipH="1">
            <a:off x="3287688" y="3408758"/>
            <a:ext cx="53975" cy="72961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Textfeld 46"/>
          <p:cNvSpPr txBox="1">
            <a:spLocks noChangeArrowheads="1"/>
          </p:cNvSpPr>
          <p:nvPr/>
        </p:nvSpPr>
        <p:spPr bwMode="auto">
          <a:xfrm>
            <a:off x="3449142" y="3700413"/>
            <a:ext cx="1550988" cy="417512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Hoch, Runter</a:t>
            </a:r>
            <a:endParaRPr kumimoji="0" lang="de-DE" alt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Textfeld 47"/>
          <p:cNvSpPr txBox="1">
            <a:spLocks noChangeArrowheads="1"/>
          </p:cNvSpPr>
          <p:nvPr/>
        </p:nvSpPr>
        <p:spPr bwMode="auto">
          <a:xfrm>
            <a:off x="1936255" y="4429075"/>
            <a:ext cx="1530350" cy="393700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Links, Rechts</a:t>
            </a:r>
            <a:endParaRPr kumimoji="0" lang="de-DE" alt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27" name="Gerade Verbindung mit Pfeil 26"/>
          <p:cNvCxnSpPr/>
          <p:nvPr/>
        </p:nvCxnSpPr>
        <p:spPr>
          <a:xfrm>
            <a:off x="2608472" y="2659567"/>
            <a:ext cx="45085" cy="5613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 31"/>
          <p:cNvSpPr>
            <a:spLocks noChangeArrowheads="1"/>
          </p:cNvSpPr>
          <p:nvPr/>
        </p:nvSpPr>
        <p:spPr bwMode="auto">
          <a:xfrm>
            <a:off x="0" y="690274"/>
            <a:ext cx="1219200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2800" b="0" dirty="0" smtClean="0"/>
              <a:t>Controller</a:t>
            </a:r>
            <a:endParaRPr lang="de-DE" sz="2800" b="0" dirty="0"/>
          </a:p>
        </p:txBody>
      </p:sp>
      <p:sp>
        <p:nvSpPr>
          <p:cNvPr id="25" name="Rectangle 33"/>
          <p:cNvSpPr>
            <a:spLocks noChangeArrowheads="1"/>
          </p:cNvSpPr>
          <p:nvPr/>
        </p:nvSpPr>
        <p:spPr bwMode="auto">
          <a:xfrm>
            <a:off x="1641104" y="1258505"/>
            <a:ext cx="7072642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Der Controller wird mit Taster wegschauend vom Körper gehalten.</a:t>
            </a:r>
            <a:endParaRPr kumimoji="0" lang="de-DE" altLang="de-DE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26" name="Rectangle 34"/>
          <p:cNvSpPr>
            <a:spLocks noChangeArrowheads="1"/>
          </p:cNvSpPr>
          <p:nvPr/>
        </p:nvSpPr>
        <p:spPr bwMode="auto">
          <a:xfrm>
            <a:off x="1641104" y="139657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kumimoji="0" lang="de-DE" altLang="de-DE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de-DE" alt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8" name="Rectangle 37"/>
          <p:cNvSpPr>
            <a:spLocks noChangeArrowheads="1"/>
          </p:cNvSpPr>
          <p:nvPr/>
        </p:nvSpPr>
        <p:spPr bwMode="auto">
          <a:xfrm>
            <a:off x="1487488" y="139657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/>
            </a:r>
            <a:br>
              <a:rPr kumimoji="0" lang="de-DE" altLang="de-DE" sz="2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</a:br>
            <a:endParaRPr kumimoji="0" lang="de-DE" altLang="de-DE" sz="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2" name="Grafik 31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6145" y="2132408"/>
            <a:ext cx="3404235" cy="2552700"/>
          </a:xfrm>
          <a:prstGeom prst="rect">
            <a:avLst/>
          </a:prstGeom>
        </p:spPr>
      </p:pic>
      <p:sp>
        <p:nvSpPr>
          <p:cNvPr id="33" name="Textfeld 21"/>
          <p:cNvSpPr txBox="1"/>
          <p:nvPr/>
        </p:nvSpPr>
        <p:spPr>
          <a:xfrm>
            <a:off x="8723040" y="2500708"/>
            <a:ext cx="1117376" cy="417830"/>
          </a:xfrm>
          <a:prstGeom prst="rect">
            <a:avLst/>
          </a:prstGeom>
          <a:solidFill>
            <a:prstClr val="white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0"/>
              </a:spcAft>
            </a:pPr>
            <a:r>
              <a:rPr lang="de-DE" sz="1800" kern="1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Joystick</a:t>
            </a:r>
            <a:endParaRPr lang="de-DE" sz="1100" kern="10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" name="Gerade Verbindung mit Pfeil 33"/>
          <p:cNvCxnSpPr/>
          <p:nvPr/>
        </p:nvCxnSpPr>
        <p:spPr>
          <a:xfrm flipV="1">
            <a:off x="6906940" y="3312238"/>
            <a:ext cx="365125" cy="3657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Gerade Verbindung mit Pfeil 34"/>
          <p:cNvCxnSpPr/>
          <p:nvPr/>
        </p:nvCxnSpPr>
        <p:spPr>
          <a:xfrm flipH="1">
            <a:off x="8306480" y="2918538"/>
            <a:ext cx="593090" cy="3225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6" name="Textfeld 28"/>
          <p:cNvSpPr txBox="1"/>
          <p:nvPr/>
        </p:nvSpPr>
        <p:spPr>
          <a:xfrm>
            <a:off x="6170130" y="3700413"/>
            <a:ext cx="919372" cy="400110"/>
          </a:xfrm>
          <a:prstGeom prst="rect">
            <a:avLst/>
          </a:prstGeom>
          <a:solidFill>
            <a:prstClr val="white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</a:pPr>
            <a:r>
              <a:rPr lang="de-DE" sz="2000" kern="1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Taster</a:t>
            </a:r>
            <a:endParaRPr lang="de-DE" sz="1100" kern="10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Foliennummernplatzhalter 28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387538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479376" y="692696"/>
            <a:ext cx="1116124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de-DE" sz="28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Spiele</a:t>
            </a: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</a:t>
            </a:r>
          </a:p>
          <a:p>
            <a:pPr marL="342900" lvl="0" indent="-342900">
              <a:spcAft>
                <a:spcPts val="0"/>
              </a:spcAft>
              <a:buFont typeface="+mj-lt"/>
              <a:buAutoNum type="arabicPeriod"/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Rennspiel (4-Spieler)</a:t>
            </a:r>
          </a:p>
          <a:p>
            <a:pPr marL="457200"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Hier müssen die 4 Spieler möglichst schnell die festgelegten Runden (5) ablaufen. Die Spieler müssen hierzu so schnell wie möglich den Taster drücken.</a:t>
            </a:r>
          </a:p>
          <a:p>
            <a:pPr marL="457200"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>
              <a:spcAft>
                <a:spcPts val="0"/>
              </a:spcAft>
              <a:buFont typeface="+mj-lt"/>
              <a:buAutoNum type="arabicPeriod"/>
            </a:pPr>
            <a:r>
              <a:rPr lang="de-DE" sz="2000" b="0" kern="100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Tic-</a:t>
            </a:r>
            <a:r>
              <a:rPr lang="de-DE" sz="2000" b="0" kern="100" dirty="0" err="1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Tac</a:t>
            </a: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de-DE" sz="2000" b="0" kern="100" dirty="0" err="1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Toe</a:t>
            </a:r>
            <a:r>
              <a:rPr lang="de-DE" sz="2000" b="0" kern="100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(2-Spieler)</a:t>
            </a:r>
          </a:p>
          <a:p>
            <a:pPr marL="457200"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Hier können die 2 Spieler gegeneinander Tic </a:t>
            </a:r>
            <a:r>
              <a:rPr lang="de-DE" sz="2000" b="0" kern="1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Tac</a:t>
            </a: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2000" b="0" kern="1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Toe</a:t>
            </a: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spielen. Die Auswahl der jeweiligen Felder zum Platzieren des X oder O erfolgt über den Joystick und das Bestätigen des Feldes mit dem Taster.</a:t>
            </a:r>
          </a:p>
          <a:p>
            <a:pPr marL="457200"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>
              <a:spcAft>
                <a:spcPts val="0"/>
              </a:spcAft>
              <a:buFont typeface="+mj-lt"/>
              <a:buAutoNum type="arabicPeriod"/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Münzsammelspiel (4-Spieler)</a:t>
            </a:r>
          </a:p>
          <a:p>
            <a:pPr marL="457200"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Hier können 4 Spieler sich frei bewegen und Münzen aufsammeln. </a:t>
            </a:r>
          </a:p>
          <a:p>
            <a:pPr marL="457200"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Die Münzen erscheinen auf zufälligen Positionen und der Spieler der die festgelegte Gewinn-Zahl (5) hat, hat gewonnen. Das Spiel wird nur über den Joystick bedient.</a:t>
            </a:r>
            <a:endParaRPr lang="de-DE" sz="2000" b="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9167118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-15911" y="692696"/>
            <a:ext cx="12192000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de-DE" sz="28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Bedienung</a:t>
            </a:r>
          </a:p>
          <a:p>
            <a:pPr>
              <a:spcAft>
                <a:spcPts val="0"/>
              </a:spcAft>
            </a:pPr>
            <a:r>
              <a:rPr lang="de-DE" sz="18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>
              <a:spcAft>
                <a:spcPts val="0"/>
              </a:spcAft>
            </a:pPr>
            <a:r>
              <a:rPr lang="de-DE" sz="2000" b="0" kern="100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Bedienung des Gaming-</a:t>
            </a:r>
            <a:r>
              <a:rPr lang="de-DE" sz="2000" b="0" kern="1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Tables</a:t>
            </a: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erfolgt über die Taster, den Joystick, und den </a:t>
            </a:r>
            <a:r>
              <a:rPr lang="de-DE" sz="2000" b="0" kern="1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Reset</a:t>
            </a: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-Knopf.</a:t>
            </a: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Um aus dem Standby-Bildschirm (Tesla Laufschrift) herauf zu kommen muss ein Taster betätigt werden.</a:t>
            </a: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Sollte ein Spiel sich nicht schließen lassen oder ein anderer Fehler auftreten kann man den </a:t>
            </a:r>
            <a:r>
              <a:rPr lang="de-DE" sz="2000" b="0" kern="100" dirty="0" err="1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Reset</a:t>
            </a: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-Knopf betätigen um </a:t>
            </a:r>
            <a:r>
              <a:rPr lang="de-DE" sz="2000" b="0" kern="100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das System zurück zu setzen.</a:t>
            </a:r>
            <a:endParaRPr lang="de-DE" sz="2000" b="0" kern="1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de-DE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de-DE" sz="1050" b="0" kern="1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de-DE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de-DE" sz="1050" b="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35312123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692696"/>
            <a:ext cx="12192000" cy="1723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de-DE" sz="28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Spiele-Auswahl</a:t>
            </a:r>
          </a:p>
          <a:p>
            <a:pPr>
              <a:spcAft>
                <a:spcPts val="0"/>
              </a:spcAft>
            </a:pPr>
            <a:r>
              <a:rPr lang="de-DE" sz="18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de-DE" sz="1050" b="0" kern="1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Die Auswahl der Spiele erfolgt über einen Joystick.</a:t>
            </a: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Der Joystick muss je nach gewünschtem Spiel in eine Richtung bewegt werden.</a:t>
            </a: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Die Richtungen für die jeweiligen Spiele sind auf dem Hauptbildschirm dargestellt.</a:t>
            </a:r>
            <a:endParaRPr lang="de-DE" sz="2000" b="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6008" y="2416245"/>
            <a:ext cx="4779983" cy="4045856"/>
          </a:xfrm>
          <a:prstGeom prst="rect">
            <a:avLst/>
          </a:prstGeom>
        </p:spPr>
      </p:pic>
      <p:sp>
        <p:nvSpPr>
          <p:cNvPr id="6" name="Foliennummernplatzhalter 5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9249245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/>
        </p:nvSpPr>
        <p:spPr>
          <a:xfrm>
            <a:off x="0" y="708025"/>
            <a:ext cx="121920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de-DE" sz="28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Programmierung</a:t>
            </a:r>
          </a:p>
          <a:p>
            <a:pPr>
              <a:spcAft>
                <a:spcPts val="0"/>
              </a:spcAft>
            </a:pPr>
            <a:r>
              <a:rPr lang="de-DE" sz="180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de-DE" sz="1050" kern="1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Die Programmierung basiert auf C/C++.</a:t>
            </a: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Die Ansteuerung der LED-Streifen wird durch die Methoden-Bibliothek </a:t>
            </a:r>
            <a:r>
              <a:rPr lang="de-DE" sz="2000" b="0" u="sng" kern="100" dirty="0" err="1">
                <a:solidFill>
                  <a:srgbClr val="0563C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Adafruit_NeoPixel.h</a:t>
            </a: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erreicht.</a:t>
            </a: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>
              <a:spcAft>
                <a:spcPts val="0"/>
              </a:spcAft>
            </a:pPr>
            <a:r>
              <a:rPr lang="de-DE" sz="2000" b="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Die Programmierung ist Open Source und hier zu finden: </a:t>
            </a:r>
            <a:r>
              <a:rPr lang="de-DE" sz="2000" b="0" u="sng" kern="100" dirty="0">
                <a:solidFill>
                  <a:srgbClr val="0563C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Gaming-Table</a:t>
            </a:r>
            <a:endParaRPr lang="de-DE" sz="2000" b="0" kern="1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Grafik 13"/>
          <p:cNvPicPr/>
          <p:nvPr/>
        </p:nvPicPr>
        <p:blipFill>
          <a:blip r:embed="rId4"/>
          <a:stretch>
            <a:fillRect/>
          </a:stretch>
        </p:blipFill>
        <p:spPr>
          <a:xfrm>
            <a:off x="6096000" y="2739350"/>
            <a:ext cx="1050925" cy="1055370"/>
          </a:xfrm>
          <a:prstGeom prst="rect">
            <a:avLst/>
          </a:prstGeom>
        </p:spPr>
      </p:pic>
      <p:pic>
        <p:nvPicPr>
          <p:cNvPr id="15" name="Grafik 14"/>
          <p:cNvPicPr/>
          <p:nvPr/>
        </p:nvPicPr>
        <p:blipFill>
          <a:blip r:embed="rId5"/>
          <a:stretch>
            <a:fillRect/>
          </a:stretch>
        </p:blipFill>
        <p:spPr>
          <a:xfrm>
            <a:off x="7968208" y="2211665"/>
            <a:ext cx="1078230" cy="1055370"/>
          </a:xfrm>
          <a:prstGeom prst="rect">
            <a:avLst/>
          </a:prstGeom>
        </p:spPr>
      </p:pic>
      <p:sp>
        <p:nvSpPr>
          <p:cNvPr id="10" name="Foliennummernplatzhalter 9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041709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-17705" y="692696"/>
            <a:ext cx="12209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0" dirty="0" smtClean="0"/>
              <a:t>Bilder</a:t>
            </a:r>
            <a:endParaRPr lang="de-DE" sz="2800" b="0" dirty="0"/>
          </a:p>
        </p:txBody>
      </p:sp>
      <p:pic>
        <p:nvPicPr>
          <p:cNvPr id="3" name="Grafik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92" y="1052736"/>
            <a:ext cx="5015230" cy="4585335"/>
          </a:xfrm>
          <a:prstGeom prst="rect">
            <a:avLst/>
          </a:prstGeom>
        </p:spPr>
      </p:pic>
      <p:pic>
        <p:nvPicPr>
          <p:cNvPr id="4" name="Grafik 3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125" y="1916832"/>
            <a:ext cx="4585335" cy="3467735"/>
          </a:xfrm>
          <a:prstGeom prst="rect">
            <a:avLst/>
          </a:prstGeom>
        </p:spPr>
      </p:pic>
      <p:sp>
        <p:nvSpPr>
          <p:cNvPr id="5" name="Foliennummernplatzhalter 4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7546426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0" y="1268760"/>
            <a:ext cx="5760720" cy="3393440"/>
          </a:xfrm>
          <a:prstGeom prst="rect">
            <a:avLst/>
          </a:prstGeom>
        </p:spPr>
      </p:pic>
      <p:pic>
        <p:nvPicPr>
          <p:cNvPr id="3" name="Grafik 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5309" y="1043721"/>
            <a:ext cx="2978150" cy="4975225"/>
          </a:xfrm>
          <a:prstGeom prst="rect">
            <a:avLst/>
          </a:prstGeom>
        </p:spPr>
      </p:pic>
      <p:pic>
        <p:nvPicPr>
          <p:cNvPr id="4" name="Grafik 3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336" y="836712"/>
            <a:ext cx="2924810" cy="5389245"/>
          </a:xfrm>
          <a:prstGeom prst="rect">
            <a:avLst/>
          </a:prstGeom>
        </p:spPr>
      </p:pic>
      <p:sp>
        <p:nvSpPr>
          <p:cNvPr id="5" name="Foliennummernplatzhalter 4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54484842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52" y="1052736"/>
            <a:ext cx="6248400" cy="4686300"/>
          </a:xfrm>
          <a:prstGeom prst="rect">
            <a:avLst/>
          </a:prstGeom>
        </p:spPr>
      </p:pic>
      <p:pic>
        <p:nvPicPr>
          <p:cNvPr id="6" name="Grafik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064" y="1331183"/>
            <a:ext cx="4751705" cy="4129405"/>
          </a:xfrm>
          <a:prstGeom prst="rect">
            <a:avLst/>
          </a:prstGeom>
        </p:spPr>
      </p:pic>
      <p:sp>
        <p:nvSpPr>
          <p:cNvPr id="7" name="Foliennummernplatzhalter 6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663607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3_Standarddesign">
  <a:themeElements>
    <a:clrScheme name="3_Standard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ln>
          <a:solidFill>
            <a:srgbClr val="7E7E7E"/>
          </a:solidFill>
          <a:headEnd type="none" w="med" len="med"/>
          <a:tailEnd type="none" w="med" len="med"/>
        </a:ln>
      </a:spPr>
      <a:bodyPr vert="horz" wrap="square" lIns="0" tIns="0" rIns="0" bIns="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b="0" noProof="1" dirty="0" smtClean="0">
            <a:solidFill>
              <a:srgbClr val="7E7E7E"/>
            </a:solidFill>
            <a:latin typeface="Arial" panose="020B0604020202020204" pitchFamily="34" charset="0"/>
          </a:defRPr>
        </a:defPPr>
      </a:lstStyle>
      <a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de-DE" sz="12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3_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Standard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Standard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Standard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Standard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Standard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Standard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Standard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Standard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Standard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Standard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Standard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b98ca3d-3503-4233-bc0c-f524005e65bd" xsi:nil="true"/>
    <lcf76f155ced4ddcb4097134ff3c332f xmlns="6f737f88-1595-4a42-8728-2615ed3262a0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41D3E8A8CA5144CB040B40689D69C8E" ma:contentTypeVersion="9" ma:contentTypeDescription="Ein neues Dokument erstellen." ma:contentTypeScope="" ma:versionID="1e79c4ec4167bd478f33ffeb5cec844e">
  <xsd:schema xmlns:xsd="http://www.w3.org/2001/XMLSchema" xmlns:xs="http://www.w3.org/2001/XMLSchema" xmlns:p="http://schemas.microsoft.com/office/2006/metadata/properties" xmlns:ns2="6f737f88-1595-4a42-8728-2615ed3262a0" xmlns:ns3="1b98ca3d-3503-4233-bc0c-f524005e65bd" targetNamespace="http://schemas.microsoft.com/office/2006/metadata/properties" ma:root="true" ma:fieldsID="79134df4a7b53a520e99ac1e47cc7bea" ns2:_="" ns3:_="">
    <xsd:import namespace="6f737f88-1595-4a42-8728-2615ed3262a0"/>
    <xsd:import namespace="1b98ca3d-3503-4233-bc0c-f524005e65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737f88-1595-4a42-8728-2615ed3262a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Bildmarkierungen" ma:readOnly="false" ma:fieldId="{5cf76f15-5ced-4ddc-b409-7134ff3c332f}" ma:taxonomyMulti="true" ma:sspId="b48d5eed-a5e6-448b-9e49-2d3e057aa1c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98ca3d-3503-4233-bc0c-f524005e65bd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c378685c-41c0-4b91-8d49-f963752131e7}" ma:internalName="TaxCatchAll" ma:showField="CatchAllData" ma:web="1b98ca3d-3503-4233-bc0c-f524005e65b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46358ED-E808-4AAA-AA29-8D7EB4E0E80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9F707EF-E856-46DC-B4EB-FF436B973A6B}">
  <ds:schemaRefs>
    <ds:schemaRef ds:uri="http://purl.org/dc/terms/"/>
    <ds:schemaRef ds:uri="http://schemas.microsoft.com/office/2006/metadata/properties"/>
    <ds:schemaRef ds:uri="http://schemas.microsoft.com/office/2006/documentManagement/types"/>
    <ds:schemaRef ds:uri="1b98ca3d-3503-4233-bc0c-f524005e65bd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6f737f88-1595-4a42-8728-2615ed3262a0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BE4EBA6-0392-402C-9C59-115DCDB2D6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f737f88-1595-4a42-8728-2615ed3262a0"/>
    <ds:schemaRef ds:uri="1b98ca3d-3503-4233-bc0c-f524005e65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369</Words>
  <Application>Microsoft Office PowerPoint</Application>
  <PresentationFormat>Breitbild</PresentationFormat>
  <Paragraphs>72</Paragraphs>
  <Slides>13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Gotham Medium</vt:lpstr>
      <vt:lpstr>Times New Roman</vt:lpstr>
      <vt:lpstr>3_Standarddesign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Manager/>
  <Company>Tesla Grohmann Automation GmbH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subject/>
  <dc:creator>Thomas Dahlmann</dc:creator>
  <cp:keywords/>
  <dc:description/>
  <cp:lastModifiedBy>Maintenance</cp:lastModifiedBy>
  <cp:revision>910</cp:revision>
  <cp:lastPrinted>2020-03-25T11:18:30Z</cp:lastPrinted>
  <dcterms:created xsi:type="dcterms:W3CDTF">2006-08-07T13:00:57Z</dcterms:created>
  <dcterms:modified xsi:type="dcterms:W3CDTF">2024-02-20T11:57:36Z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0x010100E41D3E8A8CA5144CB040B40689D69C8E</vt:lpwstr>
  </property>
  <property fmtid="{D5CDD505-2E9C-101B-9397-08002B2CF9AE}" pid="3" name="MSIP_Label_52d06e56-1756-4005-87f1-1edc72dd4bdf_Enabled">
    <vt:lpwstr>true</vt:lpwstr>
  </property>
  <property fmtid="{D5CDD505-2E9C-101B-9397-08002B2CF9AE}" pid="4" name="MSIP_Label_52d06e56-1756-4005-87f1-1edc72dd4bdf_SetDate">
    <vt:lpwstr>2020-06-25T10:10:22Z</vt:lpwstr>
  </property>
  <property fmtid="{D5CDD505-2E9C-101B-9397-08002B2CF9AE}" pid="5" name="MSIP_Label_52d06e56-1756-4005-87f1-1edc72dd4bdf_Method">
    <vt:lpwstr>Standard</vt:lpwstr>
  </property>
  <property fmtid="{D5CDD505-2E9C-101B-9397-08002B2CF9AE}" pid="6" name="MSIP_Label_52d06e56-1756-4005-87f1-1edc72dd4bdf_Name">
    <vt:lpwstr>General</vt:lpwstr>
  </property>
  <property fmtid="{D5CDD505-2E9C-101B-9397-08002B2CF9AE}" pid="7" name="MSIP_Label_52d06e56-1756-4005-87f1-1edc72dd4bdf_SiteId">
    <vt:lpwstr>9026c5f4-86d0-4b9f-bd39-b7d4d0fb4674</vt:lpwstr>
  </property>
  <property fmtid="{D5CDD505-2E9C-101B-9397-08002B2CF9AE}" pid="8" name="MSIP_Label_52d06e56-1756-4005-87f1-1edc72dd4bdf_ActionId">
    <vt:lpwstr>44280ba2-f677-456a-bf82-00006515548f</vt:lpwstr>
  </property>
  <property fmtid="{D5CDD505-2E9C-101B-9397-08002B2CF9AE}" pid="9" name="MSIP_Label_52d06e56-1756-4005-87f1-1edc72dd4bdf_ContentBits">
    <vt:lpwstr>0</vt:lpwstr>
  </property>
</Properties>
</file>